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58" r:id="rId4"/>
    <p:sldId id="266" r:id="rId5"/>
    <p:sldId id="263" r:id="rId6"/>
    <p:sldId id="277" r:id="rId7"/>
    <p:sldId id="276" r:id="rId8"/>
    <p:sldId id="273" r:id="rId9"/>
    <p:sldId id="272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rdo Ospina" initials="GO" lastIdx="2" clrIdx="0">
    <p:extLst>
      <p:ext uri="{19B8F6BF-5375-455C-9EA6-DF929625EA0E}">
        <p15:presenceInfo xmlns:p15="http://schemas.microsoft.com/office/powerpoint/2012/main" userId="fc46ed1cc24038d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0"/>
  </p:normalViewPr>
  <p:slideViewPr>
    <p:cSldViewPr snapToGrid="0">
      <p:cViewPr varScale="1">
        <p:scale>
          <a:sx n="103" d="100"/>
          <a:sy n="103" d="100"/>
        </p:scale>
        <p:origin x="1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4E2F2-245D-4F51-B116-6976CC4AE28B}" type="datetimeFigureOut">
              <a:rPr lang="en-US" smtClean="0"/>
              <a:t>4/5/25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E3DB1-943B-4FC1-A107-41A905D468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600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9E3DB1-943B-4FC1-A107-41A905D468C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042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B9260-78D5-4C08-A320-3786263BD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CE85BE-6A9D-4AA0-A389-2D452A21BE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27D31-2D98-412F-9D4D-29A860590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5414-4453-4359-A481-5B543B0A12B6}" type="datetime1">
              <a:rPr lang="en-US" smtClean="0"/>
              <a:t>4/5/25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611D6-8FDE-4BAC-B5F6-8655A27D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32844-4C44-4083-92DD-56539006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72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47C61-655A-4D6B-9D44-CBC643200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7CC1E9-2439-4364-A869-011704775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4A36B-9B55-4332-8F5E-66355CE70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22BE-8C35-42E0-8773-36689A387E47}" type="datetime1">
              <a:rPr lang="en-US" smtClean="0"/>
              <a:t>4/5/25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81109-36BF-43D3-AFEF-FDB54325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3519B-E670-4A68-B1ED-E6C9B4458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5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306514-9414-49C7-968C-F5DEEC097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530CE-F399-4964-A54F-D2E91FF2E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E0A3A-3889-4BA6-81DF-28019597D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AF6A-0153-422D-B6AA-C0FCF5CABF46}" type="datetime1">
              <a:rPr lang="en-US" smtClean="0"/>
              <a:t>4/5/25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17D64-BA03-46B9-AA7C-F592A2928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08D11-B903-40B8-8DA9-E17D4A66C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0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386A2-10F3-47DB-9D04-779B7A866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FAB09-1D80-4690-893C-23507054F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CA237-93CA-4CDD-A01B-9D7160F4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1CA9-7C46-473B-9842-B15C6C8A3D1D}" type="datetime1">
              <a:rPr lang="en-US" smtClean="0"/>
              <a:t>4/5/25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D6ACB-E832-46E7-A18A-E1E540AE0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2A17F-C494-4F76-AEB1-476920041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56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E2592-1E95-40A9-9334-40D2B0B94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A765B-B92B-4356-BB14-C3888636D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68F9D-7C35-4D1C-8A40-2FDBC98E6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D598-5934-4DD4-9135-AAF6B4227BC3}" type="datetime1">
              <a:rPr lang="en-US" smtClean="0"/>
              <a:t>4/5/25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CE78D-527A-40CA-8622-9641DA100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9C1BB-848C-41AD-A482-57774AB47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31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BAB1C-137D-4B8C-B1E8-27155093F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30AC2-9999-4165-863B-298A8E82A3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3FBF0-6C05-4E51-9E58-9773B7EB0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02FE0-6EE7-4ED3-86E5-C8BD77066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7DA7-4EE5-4256-8F49-08FE8088AFDD}" type="datetime1">
              <a:rPr lang="en-US" smtClean="0"/>
              <a:t>4/5/25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C42A1-D51B-450A-977E-9E19B4A9A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22CF2-C1CA-4D4D-8178-86C8AB2A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13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02CFB-6565-4F40-A507-5141E89BC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1A05F-61A1-400F-BBD5-322886BDB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09EFB1-67D6-4234-BBB6-925F213FB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441420-E09E-4AB6-AC5D-FF2F95646D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AE6A0D-6ADA-4BA2-AA7A-62F2AB6A4C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1B8A79-D166-41D2-957A-D94402132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1505-67F7-4D85-9A9A-1D97EB544D21}" type="datetime1">
              <a:rPr lang="en-US" smtClean="0"/>
              <a:t>4/5/25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71D3B9-D74A-4661-93DA-632607567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DFBD10-4D02-41E3-ACEF-0A54F429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0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185D3-3553-49C1-BA4B-63E666986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453A53-817C-4408-89D0-0174770FB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234A-231C-41BD-9E97-7E2FB3A499CA}" type="datetime1">
              <a:rPr lang="en-US" smtClean="0"/>
              <a:t>4/5/25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5A4FE3-C228-4E00-92E2-B5A43B016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DEECB0-5CE8-41C6-8817-D8ABC385E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14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BB38D-0A90-4B7B-82E2-9754EBE10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9E5-EC1A-4DCE-B21D-B79F06113F75}" type="datetime1">
              <a:rPr lang="en-US" smtClean="0"/>
              <a:t>4/5/25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A2E200-C06B-4F8D-B0F9-3BEAE476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018CA-99CA-4E2F-8145-0EE7EFFC9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83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8302C-276B-4719-BBB3-839B5780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156B3-C237-496A-A314-D74A6CBBE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DA3802-59CF-4ACE-8E96-7020E2650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83702B-1A9B-46AB-BF35-7EDAF8807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9F18-0C58-4ADB-9EC1-D28626D85422}" type="datetime1">
              <a:rPr lang="en-US" smtClean="0"/>
              <a:t>4/5/25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76DC9D-C43A-4291-9E60-22F66CB5D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50CEF-1751-4D61-B14B-C8DF33E33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758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5A2B-EBDF-4D6D-B8A4-082724F8B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6ADB04-0722-4061-962A-713ACD24BB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EA7A96-5B0C-4961-8DC3-695E10AA6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DA524F-A48B-4CFC-9AE1-BE5EA1CF9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BCDF-F852-40F5-9328-0220403336E3}" type="datetime1">
              <a:rPr lang="en-US" smtClean="0"/>
              <a:t>4/5/25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85A7FF-AE2C-4C8A-962A-3C23D17E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C8FBC-DFFD-45E5-827B-3E5DFC00B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4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540893-9F1F-4683-81BC-5F463C9AD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C4DBA-4317-4A86-BDEA-D11E345EA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99B99-BABF-4638-956F-4EC56E5381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D2714-DFAE-415E-8459-DA5108386805}" type="datetime1">
              <a:rPr lang="en-US" smtClean="0"/>
              <a:t>4/5/25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6D4EA-06E9-40B9-934C-EB440C15E9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2454B-18E1-4DCF-8DBD-3B4332644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3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erardo.ospina@escuelaing.edu.c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hyperlink" Target="https://gemini.google.com/" TargetMode="External"/><Relationship Id="rId7" Type="http://schemas.openxmlformats.org/officeDocument/2006/relationships/hyperlink" Target="https://chat.deepseek.com/" TargetMode="External"/><Relationship Id="rId2" Type="http://schemas.openxmlformats.org/officeDocument/2006/relationships/hyperlink" Target="https://chatgp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istral.ai/" TargetMode="External"/><Relationship Id="rId5" Type="http://schemas.openxmlformats.org/officeDocument/2006/relationships/hyperlink" Target="https://www.meta.ai/" TargetMode="External"/><Relationship Id="rId4" Type="http://schemas.openxmlformats.org/officeDocument/2006/relationships/hyperlink" Target="https://www.anthropic.com/claud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ftp://ftp.escuelaing.edu.co/pub/TallerI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82WmmM3yBh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callingbullshi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rtsandculture.google.com/" TargetMode="External"/><Relationship Id="rId2" Type="http://schemas.openxmlformats.org/officeDocument/2006/relationships/hyperlink" Target="https://www.whichfaceisreal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https://teachablemachine.withgoogle.com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C3754-61B7-4A44-A462-CED04DB12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4687" y="1146412"/>
            <a:ext cx="7920250" cy="2363551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Taller de 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77A19A-2D91-4B7A-A819-9078F0196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4687" y="3509963"/>
            <a:ext cx="7920250" cy="1655762"/>
          </a:xfrm>
        </p:spPr>
        <p:txBody>
          <a:bodyPr>
            <a:normAutofit/>
          </a:bodyPr>
          <a:lstStyle/>
          <a:p>
            <a:r>
              <a:rPr lang="es-CO" dirty="0"/>
              <a:t>Gerardo Ospina</a:t>
            </a:r>
          </a:p>
          <a:p>
            <a:r>
              <a:rPr lang="es-CO" dirty="0">
                <a:hlinkClick r:id="rId3"/>
              </a:rPr>
              <a:t>gerardo.ospina@escuelaing.edu.co</a:t>
            </a:r>
            <a:endParaRPr lang="es-CO" dirty="0"/>
          </a:p>
          <a:p>
            <a:r>
              <a:rPr lang="es-CO" dirty="0"/>
              <a:t>Coordinador Ingeniería de Inteligencia Artificial</a:t>
            </a:r>
          </a:p>
          <a:p>
            <a:endParaRPr lang="es-CO" dirty="0"/>
          </a:p>
          <a:p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CDF460-09F4-40EC-BBE7-B9768F03DA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86" y="2328187"/>
            <a:ext cx="2429301" cy="300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406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>
                <a:latin typeface="Brush Script MT" panose="03060802040406070304" pitchFamily="66" charset="0"/>
              </a:rPr>
              <a:t>Recursos</a:t>
            </a:r>
            <a:endParaRPr lang="es-CO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ChatGPT</a:t>
            </a:r>
            <a:endParaRPr lang="en-US" dirty="0"/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https://chatgpt.com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Gemini</a:t>
            </a:r>
          </a:p>
          <a:p>
            <a:pPr marL="457200" lvl="1" indent="0">
              <a:buNone/>
            </a:pPr>
            <a:r>
              <a:rPr lang="en-US" dirty="0">
                <a:hlinkClick r:id="rId3"/>
              </a:rPr>
              <a:t>https://gemini.google.com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Claude</a:t>
            </a:r>
          </a:p>
          <a:p>
            <a:pPr marL="457200" lvl="1" indent="0">
              <a:buNone/>
            </a:pPr>
            <a:r>
              <a:rPr lang="en-US" dirty="0">
                <a:hlinkClick r:id="rId4"/>
              </a:rPr>
              <a:t>https://www.anthropic.com/claude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Llama</a:t>
            </a:r>
          </a:p>
          <a:p>
            <a:pPr marL="457200" lvl="1" indent="0">
              <a:buNone/>
            </a:pPr>
            <a:r>
              <a:rPr lang="en-US" dirty="0">
                <a:hlinkClick r:id="rId5"/>
              </a:rPr>
              <a:t>https://www.meta.ai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Mistral</a:t>
            </a:r>
          </a:p>
          <a:p>
            <a:pPr marL="457200" lvl="1" indent="0">
              <a:buNone/>
            </a:pPr>
            <a:r>
              <a:rPr lang="en-US" dirty="0">
                <a:hlinkClick r:id="rId6"/>
              </a:rPr>
              <a:t>https://mistral.ai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DeepSeek</a:t>
            </a:r>
            <a:endParaRPr lang="en-US" dirty="0"/>
          </a:p>
          <a:p>
            <a:pPr marL="457200" lvl="1" indent="0">
              <a:buNone/>
            </a:pPr>
            <a:r>
              <a:rPr lang="en-US" dirty="0">
                <a:hlinkClick r:id="rId7"/>
              </a:rPr>
              <a:t>https://chat.deepseek</a:t>
            </a:r>
            <a:r>
              <a:rPr lang="en-US">
                <a:hlinkClick r:id="rId7"/>
              </a:rPr>
              <a:t>.com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90912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Taller de Inteligencia Artificial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ftp.escuelaing.edu.co/pub/</a:t>
            </a:r>
            <a:r>
              <a:rPr lang="en-US" dirty="0" err="1">
                <a:hlinkClick r:id="rId2"/>
              </a:rPr>
              <a:t>TallerIA</a:t>
            </a: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351545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Inteligencia Artificial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La teoría y el desarrollo de sistemas informáticos capaces de realizar tareas que normalmente requieren inteligencia humana: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dirty="0"/>
              <a:t>La percepción</a:t>
            </a:r>
          </a:p>
          <a:p>
            <a:pPr lvl="2"/>
            <a:r>
              <a:rPr lang="es-ES" dirty="0"/>
              <a:t>Reconocimiento de Objetos - Reconocimiento facial</a:t>
            </a:r>
          </a:p>
          <a:p>
            <a:pPr lvl="2"/>
            <a:r>
              <a:rPr lang="es-ES" dirty="0"/>
              <a:t>Reconocimiento del habla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dirty="0"/>
              <a:t>Razonamiento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dirty="0"/>
              <a:t>Aprendizaje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dirty="0"/>
              <a:t>Comunicación en lenguaje natural</a:t>
            </a:r>
          </a:p>
          <a:p>
            <a:pPr lvl="2"/>
            <a:r>
              <a:rPr lang="es-ES" dirty="0"/>
              <a:t>Comunicación hombre-máquina</a:t>
            </a:r>
          </a:p>
          <a:p>
            <a:pPr lvl="2"/>
            <a:r>
              <a:rPr lang="es-ES" dirty="0"/>
              <a:t>Traducción automática</a:t>
            </a:r>
          </a:p>
          <a:p>
            <a:pPr marL="0" indent="0">
              <a:buNone/>
            </a:pPr>
            <a:r>
              <a:rPr lang="es-ES" dirty="0"/>
              <a:t>Problemas difíciles</a:t>
            </a:r>
          </a:p>
          <a:p>
            <a:pPr marL="0" indent="0">
              <a:buNone/>
            </a:pPr>
            <a:r>
              <a:rPr lang="es-ES" dirty="0"/>
              <a:t>Problemas sin solución conocida</a:t>
            </a: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46400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Inteligencia Humana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Aprendizaje</a:t>
            </a:r>
          </a:p>
          <a:p>
            <a:pPr marL="0" indent="0">
              <a:buNone/>
            </a:pPr>
            <a:r>
              <a:rPr lang="es-ES" dirty="0">
                <a:hlinkClick r:id="rId2"/>
              </a:rPr>
              <a:t>(6) Neurona y Aprendizaje - YouTube</a:t>
            </a:r>
            <a:r>
              <a:rPr lang="es-ES" dirty="0"/>
              <a:t> </a:t>
            </a: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423553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Aprendizaje Profundo: Redes Neuronales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Sistemas informáticos inspirados en las redes neuronales biológicas que constituyen los cerebros de los animales</a:t>
            </a:r>
          </a:p>
          <a:p>
            <a:pPr lvl="1"/>
            <a:r>
              <a:rPr lang="es-ES" dirty="0"/>
              <a:t>Se basa en una colección de unidades o nodos conectados llamados neuronas artificiales</a:t>
            </a:r>
          </a:p>
          <a:p>
            <a:pPr lvl="1"/>
            <a:r>
              <a:rPr lang="es-ES" dirty="0"/>
              <a:t>Modelan vagamente las neuronas en un cerebro biológico</a:t>
            </a:r>
          </a:p>
          <a:p>
            <a:pPr lvl="1"/>
            <a:r>
              <a:rPr lang="es-ES" dirty="0"/>
              <a:t>Requieren entrenamiento</a:t>
            </a:r>
          </a:p>
          <a:p>
            <a:pPr lvl="1"/>
            <a:r>
              <a:rPr lang="es-ES" dirty="0"/>
              <a:t>Generalización</a:t>
            </a: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88688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/>
              <a:t>Escepticismo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un </a:t>
            </a:r>
            <a:r>
              <a:rPr lang="en-US" dirty="0" err="1"/>
              <a:t>mundo</a:t>
            </a:r>
            <a:r>
              <a:rPr lang="en-US" dirty="0"/>
              <a:t>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13994" cy="4351338"/>
          </a:xfrm>
        </p:spPr>
        <p:txBody>
          <a:bodyPr>
            <a:normAutofit/>
          </a:bodyPr>
          <a:lstStyle/>
          <a:p>
            <a:r>
              <a:rPr lang="en-US" dirty="0" err="1"/>
              <a:t>Contenidos</a:t>
            </a:r>
            <a:r>
              <a:rPr lang="en-US" dirty="0"/>
              <a:t> </a:t>
            </a:r>
            <a:r>
              <a:rPr lang="en-US" dirty="0" err="1"/>
              <a:t>generados</a:t>
            </a:r>
            <a:r>
              <a:rPr lang="en-US" dirty="0"/>
              <a:t> con </a:t>
            </a:r>
            <a:r>
              <a:rPr lang="en-US" dirty="0" err="1"/>
              <a:t>Inteligencia</a:t>
            </a:r>
            <a:r>
              <a:rPr lang="en-US" dirty="0"/>
              <a:t> Artificial</a:t>
            </a:r>
          </a:p>
          <a:p>
            <a:pPr lvl="1"/>
            <a:r>
              <a:rPr lang="en-US" dirty="0"/>
              <a:t>Videos – </a:t>
            </a:r>
            <a:r>
              <a:rPr lang="en-US" dirty="0" err="1"/>
              <a:t>Imágenes</a:t>
            </a:r>
            <a:r>
              <a:rPr lang="en-US" dirty="0"/>
              <a:t> – Audios – </a:t>
            </a:r>
            <a:r>
              <a:rPr lang="en-US" dirty="0" err="1"/>
              <a:t>Escritos</a:t>
            </a:r>
            <a:r>
              <a:rPr lang="en-US" dirty="0"/>
              <a:t> </a:t>
            </a:r>
          </a:p>
          <a:p>
            <a:r>
              <a:rPr lang="en-US" dirty="0">
                <a:hlinkClick r:id="rId2"/>
              </a:rPr>
              <a:t>Calling Bullshit</a:t>
            </a:r>
            <a:endParaRPr lang="en-US" dirty="0"/>
          </a:p>
          <a:p>
            <a:pPr lvl="1"/>
            <a:r>
              <a:rPr lang="es-ES" dirty="0"/>
              <a:t>“</a:t>
            </a:r>
            <a:r>
              <a:rPr lang="es-ES" dirty="0" err="1"/>
              <a:t>Bullshit</a:t>
            </a:r>
            <a:r>
              <a:rPr lang="en-US" dirty="0"/>
              <a:t>” </a:t>
            </a:r>
            <a:r>
              <a:rPr lang="es-ES" dirty="0"/>
              <a:t>(tonterías) </a:t>
            </a:r>
          </a:p>
          <a:p>
            <a:pPr lvl="2"/>
            <a:r>
              <a:rPr lang="es-ES" dirty="0"/>
              <a:t>Lenguaje, cifras estadísticas, gráficos de datos y otras formas de presentación destinadas a persuadir impresionando y abrumando al lector u oyente, con un descarado desprecio por la verdad y la coherencia lógica.</a:t>
            </a:r>
          </a:p>
          <a:p>
            <a:pPr lvl="1"/>
            <a:r>
              <a:rPr lang="es-ES" dirty="0"/>
              <a:t>“</a:t>
            </a:r>
            <a:r>
              <a:rPr lang="es-ES" dirty="0" err="1"/>
              <a:t>Calling</a:t>
            </a:r>
            <a:r>
              <a:rPr lang="es-ES" dirty="0"/>
              <a:t> </a:t>
            </a:r>
            <a:r>
              <a:rPr lang="es-ES" dirty="0" err="1"/>
              <a:t>Bullshit</a:t>
            </a:r>
            <a:r>
              <a:rPr lang="es-ES" dirty="0"/>
              <a:t>” (confrontando las tonterías) </a:t>
            </a:r>
          </a:p>
          <a:p>
            <a:pPr lvl="2"/>
            <a:r>
              <a:rPr lang="es-ES" dirty="0"/>
              <a:t>Una expresión performativa, un acto de habla en el que uno rechaza públicamente algo objetable. El alcance de los objetivos es más amplio que las puras tonterías. </a:t>
            </a:r>
          </a:p>
          <a:p>
            <a:pPr lvl="2"/>
            <a:r>
              <a:rPr lang="es-ES" dirty="0"/>
              <a:t>Llamar tonterías a tonterías, pero también llamar tonterías a mentiras, traición, engaño o injusticia.</a:t>
            </a:r>
            <a:endParaRPr lang="es-CO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114376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>
                <a:latin typeface="Brush Script MT" panose="03060802040406070304" pitchFamily="66" charset="0"/>
              </a:rPr>
              <a:t>Recursos</a:t>
            </a:r>
            <a:endParaRPr lang="es-CO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Which Face is Real 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https://www.whichfaceisreal.com</a:t>
            </a:r>
            <a:endParaRPr lang="es-CO" dirty="0"/>
          </a:p>
          <a:p>
            <a:pPr marL="0" indent="0">
              <a:buNone/>
            </a:pPr>
            <a:r>
              <a:rPr lang="en-US" dirty="0"/>
              <a:t>Odd One Out</a:t>
            </a:r>
          </a:p>
          <a:p>
            <a:pPr marL="457200" lvl="1" indent="0">
              <a:buNone/>
            </a:pPr>
            <a:r>
              <a:rPr lang="en-US" dirty="0">
                <a:hlinkClick r:id="rId3"/>
              </a:rPr>
              <a:t>https://artsandculture.google.com</a:t>
            </a:r>
            <a:endParaRPr lang="es-CO" dirty="0"/>
          </a:p>
          <a:p>
            <a:pPr marL="0" indent="0">
              <a:buNone/>
            </a:pPr>
            <a:r>
              <a:rPr lang="en-US" dirty="0"/>
              <a:t>Teachable Machine</a:t>
            </a:r>
          </a:p>
          <a:p>
            <a:pPr marL="457200" lvl="1" indent="0">
              <a:buNone/>
            </a:pPr>
            <a:r>
              <a:rPr lang="en-US" dirty="0"/>
              <a:t>Train a computer to recognize your own images, sounds, &amp; poses.</a:t>
            </a:r>
          </a:p>
          <a:p>
            <a:pPr marL="457200" lvl="1" indent="0">
              <a:buNone/>
            </a:pPr>
            <a:r>
              <a:rPr lang="en-US" dirty="0">
                <a:hlinkClick r:id="rId4"/>
              </a:rPr>
              <a:t>https://teachablemachine.withgoogle.com/</a:t>
            </a:r>
            <a:r>
              <a:rPr lang="en-US" dirty="0"/>
              <a:t>, </a:t>
            </a:r>
            <a:endParaRPr lang="es-CO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282336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Brush Script MT" panose="03060802040406070304" pitchFamily="66" charset="0"/>
              </a:rPr>
              <a:t>Chatbots</a:t>
            </a:r>
            <a:endParaRPr lang="es-CO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Un </a:t>
            </a:r>
            <a:r>
              <a:rPr lang="es-ES" dirty="0" err="1"/>
              <a:t>chatbot</a:t>
            </a:r>
            <a:r>
              <a:rPr lang="es-ES" dirty="0"/>
              <a:t> es un programa que simula una conversación humana. </a:t>
            </a:r>
          </a:p>
          <a:p>
            <a:pPr lvl="1"/>
            <a:r>
              <a:rPr lang="es-ES" dirty="0"/>
              <a:t>Puede comunicarse con los usuarios a través de sitios web o aplicaciones de mensajería</a:t>
            </a:r>
          </a:p>
          <a:p>
            <a:pPr lvl="1"/>
            <a:r>
              <a:rPr lang="es-ES" dirty="0"/>
              <a:t>Utiliza red neuronal: </a:t>
            </a:r>
            <a:r>
              <a:rPr lang="es-ES" dirty="0" err="1"/>
              <a:t>Large</a:t>
            </a:r>
            <a:r>
              <a:rPr lang="es-ES" dirty="0"/>
              <a:t> </a:t>
            </a:r>
            <a:r>
              <a:rPr lang="es-ES" dirty="0" err="1"/>
              <a:t>Language</a:t>
            </a:r>
            <a:r>
              <a:rPr lang="es-ES" dirty="0"/>
              <a:t> </a:t>
            </a:r>
            <a:r>
              <a:rPr lang="es-ES" dirty="0" err="1"/>
              <a:t>Model</a:t>
            </a:r>
            <a:r>
              <a:rPr lang="es-ES" dirty="0"/>
              <a:t> (LLM)</a:t>
            </a:r>
            <a:endParaRPr lang="en-US" dirty="0"/>
          </a:p>
          <a:p>
            <a:pPr lvl="1"/>
            <a:r>
              <a:rPr lang="es-ES" dirty="0"/>
              <a:t>LLM:</a:t>
            </a:r>
          </a:p>
          <a:p>
            <a:pPr lvl="2"/>
            <a:r>
              <a:rPr lang="es-ES" dirty="0"/>
              <a:t>Están entrenadas sobre enormes cantidades de texto</a:t>
            </a:r>
          </a:p>
          <a:p>
            <a:pPr lvl="2"/>
            <a:r>
              <a:rPr lang="es-ES" dirty="0"/>
              <a:t>Procesamiento del lenguaje natural (NLP)</a:t>
            </a:r>
          </a:p>
          <a:p>
            <a:pPr lvl="2"/>
            <a:r>
              <a:rPr lang="es-ES" dirty="0"/>
              <a:t>Comprensión del lenguaje natural (NLU) </a:t>
            </a:r>
            <a:endParaRPr lang="en-US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343448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Brush Script MT" panose="03060802040406070304" pitchFamily="66" charset="0"/>
              </a:rPr>
              <a:t>LLM</a:t>
            </a:r>
            <a:endParaRPr lang="es-CO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s-ES" dirty="0"/>
              <a:t>Inferir desde el contexto</a:t>
            </a:r>
          </a:p>
          <a:p>
            <a:r>
              <a:rPr lang="es-ES" dirty="0"/>
              <a:t>Generar respuestas coherentes y contextualmente relevantes</a:t>
            </a:r>
          </a:p>
          <a:p>
            <a:r>
              <a:rPr lang="es-ES" dirty="0"/>
              <a:t>Traducir a idiomas distintos del inglés</a:t>
            </a:r>
          </a:p>
          <a:p>
            <a:r>
              <a:rPr lang="es-ES" dirty="0"/>
              <a:t>Resumir texto</a:t>
            </a:r>
          </a:p>
          <a:p>
            <a:r>
              <a:rPr lang="es-ES" dirty="0"/>
              <a:t>Responder preguntas (conversación general y preguntas frecuentes)</a:t>
            </a:r>
          </a:p>
          <a:p>
            <a:r>
              <a:rPr lang="es-ES" dirty="0"/>
              <a:t>Ayudar en tareas creativas de escritura</a:t>
            </a:r>
          </a:p>
          <a:p>
            <a:r>
              <a:rPr lang="es-ES" dirty="0"/>
              <a:t>Ayudar en tareas de generación de código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336187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3751</TotalTime>
  <Words>466</Words>
  <Application>Microsoft Macintosh PowerPoint</Application>
  <PresentationFormat>Widescreen</PresentationFormat>
  <Paragraphs>86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Brush Script MT</vt:lpstr>
      <vt:lpstr>Arial</vt:lpstr>
      <vt:lpstr>Calibri</vt:lpstr>
      <vt:lpstr>Calibri Light</vt:lpstr>
      <vt:lpstr>Office Theme</vt:lpstr>
      <vt:lpstr>Taller de IA</vt:lpstr>
      <vt:lpstr>Taller de Inteligencia Artificial</vt:lpstr>
      <vt:lpstr>Inteligencia Artificial</vt:lpstr>
      <vt:lpstr>Inteligencia Humana</vt:lpstr>
      <vt:lpstr>Aprendizaje Profundo: Redes Neuronales</vt:lpstr>
      <vt:lpstr>Escepticismo en un mundo digital</vt:lpstr>
      <vt:lpstr>Recursos</vt:lpstr>
      <vt:lpstr>Chatbots</vt:lpstr>
      <vt:lpstr>LLM</vt:lpstr>
      <vt:lpstr>Recursos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de Circuitos Digitales</dc:title>
  <dc:creator>Gerardo Ospina</dc:creator>
  <cp:lastModifiedBy>GERARDO OSPINA HERNANDEZ</cp:lastModifiedBy>
  <cp:revision>53</cp:revision>
  <dcterms:created xsi:type="dcterms:W3CDTF">2019-06-21T01:01:14Z</dcterms:created>
  <dcterms:modified xsi:type="dcterms:W3CDTF">2025-04-05T13:56:20Z</dcterms:modified>
</cp:coreProperties>
</file>